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92" r:id="rId3"/>
    <p:sldId id="258" r:id="rId4"/>
    <p:sldId id="260" r:id="rId5"/>
    <p:sldId id="261" r:id="rId6"/>
    <p:sldId id="293" r:id="rId7"/>
    <p:sldId id="291" r:id="rId8"/>
    <p:sldId id="263" r:id="rId9"/>
    <p:sldId id="300" r:id="rId10"/>
    <p:sldId id="264" r:id="rId11"/>
    <p:sldId id="265" r:id="rId12"/>
    <p:sldId id="296" r:id="rId13"/>
    <p:sldId id="297" r:id="rId14"/>
    <p:sldId id="298" r:id="rId15"/>
    <p:sldId id="267" r:id="rId16"/>
    <p:sldId id="281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AE9E9-4C4E-4FBA-B753-A642E01E33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B88F0-D197-4A47-BCD2-7AEFB42D791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Методичні розробки, збірник інструкційно-технологічних карт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267510D-0F77-404F-99F1-98F5A7D5309C}" type="parTrans" cxnId="{86D69BBC-113A-4B22-9D05-D7DDFA8FB8FE}">
      <dgm:prSet/>
      <dgm:spPr/>
      <dgm:t>
        <a:bodyPr/>
        <a:lstStyle/>
        <a:p>
          <a:endParaRPr lang="ru-RU"/>
        </a:p>
      </dgm:t>
    </dgm:pt>
    <dgm:pt modelId="{CA0D66A2-5E07-46F5-B84D-DD8A58C88BD0}" type="sibTrans" cxnId="{86D69BBC-113A-4B22-9D05-D7DDFA8FB8FE}">
      <dgm:prSet/>
      <dgm:spPr/>
      <dgm:t>
        <a:bodyPr/>
        <a:lstStyle/>
        <a:p>
          <a:endParaRPr lang="ru-RU"/>
        </a:p>
      </dgm:t>
    </dgm:pt>
    <dgm:pt modelId="{CF2F5EC5-93F5-4884-9C79-684081D1966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Участь в обласних семінарах-практикумах для педагогічних працівників професій машинобудівного напрямку підготовки кваліфікованих робітників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“Технологія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особистісно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- орієнтованого уроку в професійно-технічному навчальному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закладі”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(м. Черкаси)</a:t>
          </a:r>
        </a:p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Участь в обласних семінар практикумах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“Технологія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застосування методів, прийомів і засобів навчання на уроках теоретичного навчання, та виробничого навчання в майстерні (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м.Сміла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3164C6C-596C-4943-95FD-55AF7F4B6BA5}" type="parTrans" cxnId="{B11B0903-08B7-4F82-A497-9471E669577A}">
      <dgm:prSet/>
      <dgm:spPr/>
      <dgm:t>
        <a:bodyPr/>
        <a:lstStyle/>
        <a:p>
          <a:endParaRPr lang="ru-RU"/>
        </a:p>
      </dgm:t>
    </dgm:pt>
    <dgm:pt modelId="{A749552A-7898-482F-B2E1-422630723E8B}" type="sibTrans" cxnId="{B11B0903-08B7-4F82-A497-9471E669577A}">
      <dgm:prSet/>
      <dgm:spPr/>
      <dgm:t>
        <a:bodyPr/>
        <a:lstStyle/>
        <a:p>
          <a:endParaRPr lang="ru-RU"/>
        </a:p>
      </dgm:t>
    </dgm:pt>
    <dgm:pt modelId="{0C4B19AC-CDB2-4060-8816-467A6925C75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Виступи з доповідями, повідомленнями, на педагогічних радах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553D9D8-526A-4FB0-B7EA-AAC0AE4A52AC}" type="parTrans" cxnId="{8B1844A3-FE8A-45B2-857D-C5734E599D60}">
      <dgm:prSet/>
      <dgm:spPr/>
      <dgm:t>
        <a:bodyPr/>
        <a:lstStyle/>
        <a:p>
          <a:endParaRPr lang="ru-RU"/>
        </a:p>
      </dgm:t>
    </dgm:pt>
    <dgm:pt modelId="{740BE2ED-084B-48ED-A273-27C1494F1451}" type="sibTrans" cxnId="{8B1844A3-FE8A-45B2-857D-C5734E599D60}">
      <dgm:prSet/>
      <dgm:spPr/>
      <dgm:t>
        <a:bodyPr/>
        <a:lstStyle/>
        <a:p>
          <a:endParaRPr lang="ru-RU"/>
        </a:p>
      </dgm:t>
    </dgm:pt>
    <dgm:pt modelId="{0942A5D4-2C45-44BC-8BD8-0501B83B56F3}" type="pres">
      <dgm:prSet presAssocID="{2CBAE9E9-4C4E-4FBA-B753-A642E01E33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62E785-9E93-4ECE-92F7-B3CA5BD309DF}" type="pres">
      <dgm:prSet presAssocID="{9EBB88F0-D197-4A47-BCD2-7AEFB42D7919}" presName="parentLin" presStyleCnt="0"/>
      <dgm:spPr/>
    </dgm:pt>
    <dgm:pt modelId="{BCCC4A2C-8886-4716-BA6F-C4DE7198C2EA}" type="pres">
      <dgm:prSet presAssocID="{9EBB88F0-D197-4A47-BCD2-7AEFB42D7919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36980479-266A-49C6-B88D-2427E476631B}" type="pres">
      <dgm:prSet presAssocID="{9EBB88F0-D197-4A47-BCD2-7AEFB42D7919}" presName="parentText" presStyleLbl="node1" presStyleIdx="0" presStyleCnt="3" custScaleX="142857" custScaleY="40258" custLinFactNeighborX="-47487" custLinFactNeighborY="7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1FEC3-EA13-45FC-AE62-050F0A0B5353}" type="pres">
      <dgm:prSet presAssocID="{9EBB88F0-D197-4A47-BCD2-7AEFB42D7919}" presName="negativeSpace" presStyleCnt="0"/>
      <dgm:spPr/>
    </dgm:pt>
    <dgm:pt modelId="{230D308A-16B8-4274-A1A0-5030003722F8}" type="pres">
      <dgm:prSet presAssocID="{9EBB88F0-D197-4A47-BCD2-7AEFB42D7919}" presName="childText" presStyleLbl="conFgAcc1" presStyleIdx="0" presStyleCnt="3" custScaleY="46189" custLinFactY="22565" custLinFactNeighborY="100000">
        <dgm:presLayoutVars>
          <dgm:bulletEnabled val="1"/>
        </dgm:presLayoutVars>
      </dgm:prSet>
      <dgm:spPr/>
    </dgm:pt>
    <dgm:pt modelId="{C189A1F8-A23C-4E89-BF9E-C148C2E516F6}" type="pres">
      <dgm:prSet presAssocID="{CA0D66A2-5E07-46F5-B84D-DD8A58C88BD0}" presName="spaceBetweenRectangles" presStyleCnt="0"/>
      <dgm:spPr/>
    </dgm:pt>
    <dgm:pt modelId="{13EF5568-A2BA-446D-A3EB-1DFFF8AA87D5}" type="pres">
      <dgm:prSet presAssocID="{CF2F5EC5-93F5-4884-9C79-684081D1966A}" presName="parentLin" presStyleCnt="0"/>
      <dgm:spPr/>
    </dgm:pt>
    <dgm:pt modelId="{0B87CC03-3E3B-4C3A-AC56-950D62880A85}" type="pres">
      <dgm:prSet presAssocID="{CF2F5EC5-93F5-4884-9C79-684081D1966A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3C7341C6-F703-4A81-9EC1-2FA0A08E32B3}" type="pres">
      <dgm:prSet presAssocID="{CF2F5EC5-93F5-4884-9C79-684081D1966A}" presName="parentText" presStyleLbl="node1" presStyleIdx="1" presStyleCnt="3" custScaleX="142857" custScaleY="104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9CD48-6879-4CC1-841E-D196A1D99AC4}" type="pres">
      <dgm:prSet presAssocID="{CF2F5EC5-93F5-4884-9C79-684081D1966A}" presName="negativeSpace" presStyleCnt="0"/>
      <dgm:spPr/>
    </dgm:pt>
    <dgm:pt modelId="{9C270496-D0F5-4CFE-8760-36F975913FDC}" type="pres">
      <dgm:prSet presAssocID="{CF2F5EC5-93F5-4884-9C79-684081D1966A}" presName="childText" presStyleLbl="conFgAcc1" presStyleIdx="1" presStyleCnt="3" custScaleY="73492">
        <dgm:presLayoutVars>
          <dgm:bulletEnabled val="1"/>
        </dgm:presLayoutVars>
      </dgm:prSet>
      <dgm:spPr/>
    </dgm:pt>
    <dgm:pt modelId="{C6C288FE-5170-414C-9DA9-4D7AD308EFB5}" type="pres">
      <dgm:prSet presAssocID="{A749552A-7898-482F-B2E1-422630723E8B}" presName="spaceBetweenRectangles" presStyleCnt="0"/>
      <dgm:spPr/>
    </dgm:pt>
    <dgm:pt modelId="{96840107-B8BE-493B-98C6-64BD5C83EAF1}" type="pres">
      <dgm:prSet presAssocID="{0C4B19AC-CDB2-4060-8816-467A6925C757}" presName="parentLin" presStyleCnt="0"/>
      <dgm:spPr/>
    </dgm:pt>
    <dgm:pt modelId="{54E6FB41-1192-4D6A-85C9-F750C1B9E36D}" type="pres">
      <dgm:prSet presAssocID="{0C4B19AC-CDB2-4060-8816-467A6925C757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B070E4CA-C2CF-4D90-83C5-D653C215482B}" type="pres">
      <dgm:prSet presAssocID="{0C4B19AC-CDB2-4060-8816-467A6925C757}" presName="parentText" presStyleLbl="node1" presStyleIdx="2" presStyleCnt="3" custScaleX="142857" custScaleY="35373" custLinFactNeighborX="-21230" custLinFactNeighborY="-142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C6BE3-5C43-4A34-AB45-8522C3BD282E}" type="pres">
      <dgm:prSet presAssocID="{0C4B19AC-CDB2-4060-8816-467A6925C757}" presName="negativeSpace" presStyleCnt="0"/>
      <dgm:spPr/>
    </dgm:pt>
    <dgm:pt modelId="{4B5B8048-9168-4791-B868-59922FC86F99}" type="pres">
      <dgm:prSet presAssocID="{0C4B19AC-CDB2-4060-8816-467A6925C757}" presName="childText" presStyleLbl="conFgAcc1" presStyleIdx="2" presStyleCnt="3" custScaleY="21020" custLinFactNeighborY="57155">
        <dgm:presLayoutVars>
          <dgm:bulletEnabled val="1"/>
        </dgm:presLayoutVars>
      </dgm:prSet>
      <dgm:spPr/>
    </dgm:pt>
  </dgm:ptLst>
  <dgm:cxnLst>
    <dgm:cxn modelId="{35F85570-138F-4FA6-B4A5-4ACD65C4195F}" type="presOf" srcId="{9EBB88F0-D197-4A47-BCD2-7AEFB42D7919}" destId="{BCCC4A2C-8886-4716-BA6F-C4DE7198C2EA}" srcOrd="0" destOrd="0" presId="urn:microsoft.com/office/officeart/2005/8/layout/list1"/>
    <dgm:cxn modelId="{BD2AD85B-F920-48C4-A8C8-A590D10F4943}" type="presOf" srcId="{CF2F5EC5-93F5-4884-9C79-684081D1966A}" destId="{3C7341C6-F703-4A81-9EC1-2FA0A08E32B3}" srcOrd="1" destOrd="0" presId="urn:microsoft.com/office/officeart/2005/8/layout/list1"/>
    <dgm:cxn modelId="{B11B0903-08B7-4F82-A497-9471E669577A}" srcId="{2CBAE9E9-4C4E-4FBA-B753-A642E01E3392}" destId="{CF2F5EC5-93F5-4884-9C79-684081D1966A}" srcOrd="1" destOrd="0" parTransId="{33164C6C-596C-4943-95FD-55AF7F4B6BA5}" sibTransId="{A749552A-7898-482F-B2E1-422630723E8B}"/>
    <dgm:cxn modelId="{4B6404FC-0B4A-45FE-A46F-E30FF7567A1E}" type="presOf" srcId="{9EBB88F0-D197-4A47-BCD2-7AEFB42D7919}" destId="{36980479-266A-49C6-B88D-2427E476631B}" srcOrd="1" destOrd="0" presId="urn:microsoft.com/office/officeart/2005/8/layout/list1"/>
    <dgm:cxn modelId="{F65F9A03-9F1F-435B-892B-768F9B4A6B31}" type="presOf" srcId="{0C4B19AC-CDB2-4060-8816-467A6925C757}" destId="{54E6FB41-1192-4D6A-85C9-F750C1B9E36D}" srcOrd="0" destOrd="0" presId="urn:microsoft.com/office/officeart/2005/8/layout/list1"/>
    <dgm:cxn modelId="{8B1844A3-FE8A-45B2-857D-C5734E599D60}" srcId="{2CBAE9E9-4C4E-4FBA-B753-A642E01E3392}" destId="{0C4B19AC-CDB2-4060-8816-467A6925C757}" srcOrd="2" destOrd="0" parTransId="{F553D9D8-526A-4FB0-B7EA-AAC0AE4A52AC}" sibTransId="{740BE2ED-084B-48ED-A273-27C1494F1451}"/>
    <dgm:cxn modelId="{3CC5F785-1879-43BB-8E60-9C1BD84DABBE}" type="presOf" srcId="{0C4B19AC-CDB2-4060-8816-467A6925C757}" destId="{B070E4CA-C2CF-4D90-83C5-D653C215482B}" srcOrd="1" destOrd="0" presId="urn:microsoft.com/office/officeart/2005/8/layout/list1"/>
    <dgm:cxn modelId="{86D69BBC-113A-4B22-9D05-D7DDFA8FB8FE}" srcId="{2CBAE9E9-4C4E-4FBA-B753-A642E01E3392}" destId="{9EBB88F0-D197-4A47-BCD2-7AEFB42D7919}" srcOrd="0" destOrd="0" parTransId="{1267510D-0F77-404F-99F1-98F5A7D5309C}" sibTransId="{CA0D66A2-5E07-46F5-B84D-DD8A58C88BD0}"/>
    <dgm:cxn modelId="{B908D29D-2091-44B8-82F1-EAF16C5C64E3}" type="presOf" srcId="{2CBAE9E9-4C4E-4FBA-B753-A642E01E3392}" destId="{0942A5D4-2C45-44BC-8BD8-0501B83B56F3}" srcOrd="0" destOrd="0" presId="urn:microsoft.com/office/officeart/2005/8/layout/list1"/>
    <dgm:cxn modelId="{4E56DDC4-F9DF-45F2-AEBC-F93F16CA93A7}" type="presOf" srcId="{CF2F5EC5-93F5-4884-9C79-684081D1966A}" destId="{0B87CC03-3E3B-4C3A-AC56-950D62880A85}" srcOrd="0" destOrd="0" presId="urn:microsoft.com/office/officeart/2005/8/layout/list1"/>
    <dgm:cxn modelId="{D7F81ECC-E51F-4351-8A10-50AC5CB18F85}" type="presParOf" srcId="{0942A5D4-2C45-44BC-8BD8-0501B83B56F3}" destId="{C862E785-9E93-4ECE-92F7-B3CA5BD309DF}" srcOrd="0" destOrd="0" presId="urn:microsoft.com/office/officeart/2005/8/layout/list1"/>
    <dgm:cxn modelId="{D4B7AD33-D588-4284-AA1E-ECD53180138A}" type="presParOf" srcId="{C862E785-9E93-4ECE-92F7-B3CA5BD309DF}" destId="{BCCC4A2C-8886-4716-BA6F-C4DE7198C2EA}" srcOrd="0" destOrd="0" presId="urn:microsoft.com/office/officeart/2005/8/layout/list1"/>
    <dgm:cxn modelId="{F991CB45-50E2-4A86-B421-B9C17C8A47BF}" type="presParOf" srcId="{C862E785-9E93-4ECE-92F7-B3CA5BD309DF}" destId="{36980479-266A-49C6-B88D-2427E476631B}" srcOrd="1" destOrd="0" presId="urn:microsoft.com/office/officeart/2005/8/layout/list1"/>
    <dgm:cxn modelId="{FC963693-A0EC-40FA-B9D9-E15893617982}" type="presParOf" srcId="{0942A5D4-2C45-44BC-8BD8-0501B83B56F3}" destId="{1331FEC3-EA13-45FC-AE62-050F0A0B5353}" srcOrd="1" destOrd="0" presId="urn:microsoft.com/office/officeart/2005/8/layout/list1"/>
    <dgm:cxn modelId="{997E59D1-5456-48C7-AC61-5266E72E7E81}" type="presParOf" srcId="{0942A5D4-2C45-44BC-8BD8-0501B83B56F3}" destId="{230D308A-16B8-4274-A1A0-5030003722F8}" srcOrd="2" destOrd="0" presId="urn:microsoft.com/office/officeart/2005/8/layout/list1"/>
    <dgm:cxn modelId="{0E63A047-0618-4D2A-B8BF-1A0E9CB20885}" type="presParOf" srcId="{0942A5D4-2C45-44BC-8BD8-0501B83B56F3}" destId="{C189A1F8-A23C-4E89-BF9E-C148C2E516F6}" srcOrd="3" destOrd="0" presId="urn:microsoft.com/office/officeart/2005/8/layout/list1"/>
    <dgm:cxn modelId="{03A7D0BC-4F47-4FF1-8721-7DEC39BB784F}" type="presParOf" srcId="{0942A5D4-2C45-44BC-8BD8-0501B83B56F3}" destId="{13EF5568-A2BA-446D-A3EB-1DFFF8AA87D5}" srcOrd="4" destOrd="0" presId="urn:microsoft.com/office/officeart/2005/8/layout/list1"/>
    <dgm:cxn modelId="{FF27FB02-E3BD-464E-8219-2670C71C8B26}" type="presParOf" srcId="{13EF5568-A2BA-446D-A3EB-1DFFF8AA87D5}" destId="{0B87CC03-3E3B-4C3A-AC56-950D62880A85}" srcOrd="0" destOrd="0" presId="urn:microsoft.com/office/officeart/2005/8/layout/list1"/>
    <dgm:cxn modelId="{A991BFC4-4C32-4D73-9F6C-4FB6F877375B}" type="presParOf" srcId="{13EF5568-A2BA-446D-A3EB-1DFFF8AA87D5}" destId="{3C7341C6-F703-4A81-9EC1-2FA0A08E32B3}" srcOrd="1" destOrd="0" presId="urn:microsoft.com/office/officeart/2005/8/layout/list1"/>
    <dgm:cxn modelId="{E8935C9F-4BA9-45B2-9657-9E32D2754EE8}" type="presParOf" srcId="{0942A5D4-2C45-44BC-8BD8-0501B83B56F3}" destId="{83B9CD48-6879-4CC1-841E-D196A1D99AC4}" srcOrd="5" destOrd="0" presId="urn:microsoft.com/office/officeart/2005/8/layout/list1"/>
    <dgm:cxn modelId="{07420DE1-2953-4FA0-B3CE-5C65A91868CB}" type="presParOf" srcId="{0942A5D4-2C45-44BC-8BD8-0501B83B56F3}" destId="{9C270496-D0F5-4CFE-8760-36F975913FDC}" srcOrd="6" destOrd="0" presId="urn:microsoft.com/office/officeart/2005/8/layout/list1"/>
    <dgm:cxn modelId="{BE8E0BB1-8BC0-42CA-AA60-F5F46A4D30B6}" type="presParOf" srcId="{0942A5D4-2C45-44BC-8BD8-0501B83B56F3}" destId="{C6C288FE-5170-414C-9DA9-4D7AD308EFB5}" srcOrd="7" destOrd="0" presId="urn:microsoft.com/office/officeart/2005/8/layout/list1"/>
    <dgm:cxn modelId="{70B738EC-B329-4866-9BE6-77AA600B1CAB}" type="presParOf" srcId="{0942A5D4-2C45-44BC-8BD8-0501B83B56F3}" destId="{96840107-B8BE-493B-98C6-64BD5C83EAF1}" srcOrd="8" destOrd="0" presId="urn:microsoft.com/office/officeart/2005/8/layout/list1"/>
    <dgm:cxn modelId="{6AB136F6-AA87-4EEA-88D7-A5C8B647BD27}" type="presParOf" srcId="{96840107-B8BE-493B-98C6-64BD5C83EAF1}" destId="{54E6FB41-1192-4D6A-85C9-F750C1B9E36D}" srcOrd="0" destOrd="0" presId="urn:microsoft.com/office/officeart/2005/8/layout/list1"/>
    <dgm:cxn modelId="{8919591A-6A55-4E1E-8545-9A28E8D047EF}" type="presParOf" srcId="{96840107-B8BE-493B-98C6-64BD5C83EAF1}" destId="{B070E4CA-C2CF-4D90-83C5-D653C215482B}" srcOrd="1" destOrd="0" presId="urn:microsoft.com/office/officeart/2005/8/layout/list1"/>
    <dgm:cxn modelId="{3C7A61C5-DF8A-4FC2-A466-4834E73FB59D}" type="presParOf" srcId="{0942A5D4-2C45-44BC-8BD8-0501B83B56F3}" destId="{40BC6BE3-5C43-4A34-AB45-8522C3BD282E}" srcOrd="9" destOrd="0" presId="urn:microsoft.com/office/officeart/2005/8/layout/list1"/>
    <dgm:cxn modelId="{24F5D90F-3A35-45BC-AD51-56D2CCC0D04B}" type="presParOf" srcId="{0942A5D4-2C45-44BC-8BD8-0501B83B56F3}" destId="{4B5B8048-9168-4791-B868-59922FC86F99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00BDA-5394-4FF0-810B-AA634608E4F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01947-AF70-49DD-B67D-F2D4C5DDEA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1947-AF70-49DD-B67D-F2D4C5DDEA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21336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Досвід  роботи  майстра виробничого навчання за професією</a:t>
            </a:r>
            <a:b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 Токар, револьверник ”  </a:t>
            </a:r>
            <a:b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29200" y="5029200"/>
            <a:ext cx="3657600" cy="12954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Підготував майстер </a:t>
            </a:r>
          </a:p>
          <a:p>
            <a:pPr algn="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виробничого  навчання</a:t>
            </a:r>
          </a:p>
          <a:p>
            <a:pPr algn="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Лисенко Андрій Іванович</a:t>
            </a:r>
          </a:p>
          <a:p>
            <a:pPr algn="r"/>
            <a:endParaRPr lang="uk-UA" sz="2000" dirty="0"/>
          </a:p>
        </p:txBody>
      </p:sp>
      <p:pic>
        <p:nvPicPr>
          <p:cNvPr id="6" name="Рисунок 5" descr="Industry-Engineering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057400"/>
            <a:ext cx="2895600" cy="2895600"/>
          </a:xfrm>
          <a:prstGeom prst="rect">
            <a:avLst/>
          </a:prstGeom>
        </p:spPr>
      </p:pic>
      <p:pic>
        <p:nvPicPr>
          <p:cNvPr id="7" name="Рисунок 6" descr="tov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28800"/>
            <a:ext cx="5280604" cy="4240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8600"/>
            <a:ext cx="9144000" cy="1676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Проведення відкритих уроків виробничого 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N4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4368800" cy="3276600"/>
          </a:xfrm>
          <a:prstGeom prst="rect">
            <a:avLst/>
          </a:prstGeom>
        </p:spPr>
      </p:pic>
      <p:pic>
        <p:nvPicPr>
          <p:cNvPr id="11" name="Рисунок 10" descr="DSCN4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114800" cy="3086100"/>
          </a:xfrm>
          <a:prstGeom prst="rect">
            <a:avLst/>
          </a:prstGeom>
        </p:spPr>
      </p:pic>
      <p:pic>
        <p:nvPicPr>
          <p:cNvPr id="10" name="Рисунок 9" descr="DSCN4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895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N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5080000" cy="381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228600"/>
            <a:ext cx="9144000" cy="9906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у спартакіаді ліцею</a:t>
            </a:r>
            <a:endParaRPr lang="uk-UA" sz="40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100_9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228600"/>
            <a:ext cx="9144000" cy="9906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Участь у виховній годині </a:t>
            </a:r>
          </a:p>
          <a:p>
            <a:pPr algn="ctr"/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“Козацькі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забави”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DSCN3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229100"/>
            <a:ext cx="3505200" cy="2628900"/>
          </a:xfrm>
          <a:prstGeom prst="rect">
            <a:avLst/>
          </a:prstGeom>
        </p:spPr>
      </p:pic>
      <p:pic>
        <p:nvPicPr>
          <p:cNvPr id="9" name="Рисунок 8" descr="DSCN3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0" y="4191000"/>
            <a:ext cx="3556000" cy="2667000"/>
          </a:xfrm>
          <a:prstGeom prst="rect">
            <a:avLst/>
          </a:prstGeom>
        </p:spPr>
      </p:pic>
      <p:pic>
        <p:nvPicPr>
          <p:cNvPr id="13" name="Рисунок 12" descr="DSCN3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447800"/>
            <a:ext cx="3505200" cy="2628900"/>
          </a:xfrm>
          <a:prstGeom prst="rect">
            <a:avLst/>
          </a:prstGeom>
        </p:spPr>
      </p:pic>
      <p:pic>
        <p:nvPicPr>
          <p:cNvPr id="10" name="Рисунок 9" descr="DSCN33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4478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228600"/>
            <a:ext cx="9144000" cy="9906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у проведенні Дня міста</a:t>
            </a:r>
            <a:endParaRPr lang="uk-UA" sz="40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DSCN2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1447800"/>
            <a:ext cx="7766081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52400" y="152400"/>
            <a:ext cx="3733800" cy="6553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Участь у проведенні виставки на </a:t>
            </a: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“День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відкртих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дверей”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_2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1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Поповнюю КМЗ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41025"/>
            <a:ext cx="3886200" cy="58169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Майстер  в/н 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Лисенко Андрій Іванович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постійно працює над  поповненням комплексно-методичного забезпечення професії, враховуючи нові сучасні технології машинобудівного виробництва з професії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“Токар-револьверник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N3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143001"/>
            <a:ext cx="4191000" cy="55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Навчально-методична робота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667000" y="0"/>
          <a:ext cx="609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Выгнутая влево стрелка 11"/>
          <p:cNvSpPr/>
          <p:nvPr/>
        </p:nvSpPr>
        <p:spPr>
          <a:xfrm>
            <a:off x="304800" y="990600"/>
            <a:ext cx="2133600" cy="4495800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066800" y="1066800"/>
            <a:ext cx="1524000" cy="2514600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600200" y="1143000"/>
            <a:ext cx="1066800" cy="1219200"/>
          </a:xfrm>
          <a:prstGeom prst="curvedRightArrow">
            <a:avLst>
              <a:gd name="adj1" fmla="val 30597"/>
              <a:gd name="adj2" fmla="val 50000"/>
              <a:gd name="adj3" fmla="val 2038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09600" y="0"/>
            <a:ext cx="8153400" cy="5715000"/>
          </a:xfrm>
          <a:prstGeom prst="flowChart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 НА МАЙБУТНЄ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спецпредметами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удосконалювати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інноваційними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ліцею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методичну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молодим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майстрам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впровадженням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будівництві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ov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3979783"/>
            <a:ext cx="3377692" cy="271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886200" cy="1401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Лисенко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Іванович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981200"/>
            <a:ext cx="38862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Майстер виробничого навчання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ДНЗ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“Уманський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ПЛ”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Педагогічне звання 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“Майстер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виробничого навчання ІІ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категорії”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3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804223" cy="6400800"/>
          </a:xfrm>
          <a:prstGeom prst="rect">
            <a:avLst/>
          </a:prstGeom>
        </p:spPr>
      </p:pic>
      <p:pic>
        <p:nvPicPr>
          <p:cNvPr id="7" name="Рисунок 6" descr="tov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3810001"/>
            <a:ext cx="3606292" cy="28963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33401"/>
            <a:ext cx="9144000" cy="20097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Методична тема,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над  якою працюю: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800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uk-UA" sz="2800" b="1" i="1" dirty="0" smtClean="0">
                <a:latin typeface="Times New Roman"/>
                <a:ea typeface="Times New Roman"/>
                <a:cs typeface="Times New Roman"/>
              </a:rPr>
              <a:t>Застосування  активних методів навчання при                         проведенні професійно-практичної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/>
                <a:ea typeface="Times New Roman"/>
                <a:cs typeface="Times New Roman"/>
              </a:rPr>
              <a:t>підготовки  з професії </a:t>
            </a:r>
            <a:r>
              <a:rPr lang="uk-UA" sz="2800" b="1" i="1" dirty="0" err="1" smtClean="0">
                <a:latin typeface="Times New Roman"/>
                <a:ea typeface="Times New Roman"/>
                <a:cs typeface="Times New Roman"/>
              </a:rPr>
              <a:t>“Токар-револьверник”</a:t>
            </a:r>
            <a:r>
              <a:rPr lang="uk-UA" sz="2800" b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b="1" dirty="0">
              <a:ea typeface="Times New Roman"/>
              <a:cs typeface="Times New Roman"/>
            </a:endParaRPr>
          </a:p>
        </p:txBody>
      </p:sp>
      <p:pic>
        <p:nvPicPr>
          <p:cNvPr id="2" name="Picture 2" descr="C:\Documents and Settings\Admin\Рабочий стол\звіт\kniga03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636776" cy="6858000"/>
          </a:xfrm>
          <a:prstGeom prst="rect">
            <a:avLst/>
          </a:prstGeom>
          <a:noFill/>
        </p:spPr>
      </p:pic>
      <p:pic>
        <p:nvPicPr>
          <p:cNvPr id="7" name="Рисунок 6" descr="Industry-Engineering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05200"/>
            <a:ext cx="2438400" cy="2438400"/>
          </a:xfrm>
          <a:prstGeom prst="rect">
            <a:avLst/>
          </a:prstGeom>
        </p:spPr>
      </p:pic>
      <p:pic>
        <p:nvPicPr>
          <p:cNvPr id="8" name="Рисунок 7" descr="tov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2819401"/>
            <a:ext cx="4825492" cy="3875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ПЕДАГОГІЧНЕ КРЕДО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981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4800" y="1447801"/>
            <a:ext cx="8382000" cy="30469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Майстер – це професія, захоплення, мистецтво, праця, знання, уміння, навички і натхнення.</a:t>
            </a:r>
          </a:p>
        </p:txBody>
      </p:sp>
      <p:pic>
        <p:nvPicPr>
          <p:cNvPr id="8" name="Рисунок 7" descr="Industry-Engineering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648200"/>
            <a:ext cx="2209800" cy="2209800"/>
          </a:xfrm>
          <a:prstGeom prst="rect">
            <a:avLst/>
          </a:prstGeom>
        </p:spPr>
      </p:pic>
      <p:pic>
        <p:nvPicPr>
          <p:cNvPr id="9" name="Рисунок 8" descr="stan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472590"/>
            <a:ext cx="3962400" cy="2385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ІННОВАЦІЙНІ ТЕХНОЛОГІЇ </a:t>
            </a:r>
          </a:p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ПРОВЕДЕННІ ПРОФЕСІЙНО – ПРАКТИЧНОЇ ПІДГОТОВКИ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09600" y="16002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ll Users\Документы\Задорожна\флешка\плсмгнпгш\Photo 0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49" y="4419600"/>
            <a:ext cx="1924051" cy="21336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52400" y="1371600"/>
            <a:ext cx="3429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Використання </a:t>
            </a:r>
            <a:br>
              <a:rPr lang="uk-UA" dirty="0" smtClean="0"/>
            </a:br>
            <a:r>
              <a:rPr lang="uk-UA" dirty="0" err="1" smtClean="0"/>
              <a:t>Інтернет-ресурсу</a:t>
            </a:r>
            <a:r>
              <a:rPr lang="uk-UA" dirty="0" smtClean="0"/>
              <a:t> та мультимедійних презентацій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81000" y="3429000"/>
            <a:ext cx="34290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Використання інструкційно-технологічної документації, інструкційні карти, операційні карти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962400" y="4038600"/>
            <a:ext cx="3352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Проведення нетрадиційних уроків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24400" y="1447800"/>
            <a:ext cx="43434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Використання </a:t>
            </a:r>
          </a:p>
          <a:p>
            <a:pPr algn="ctr"/>
            <a:r>
              <a:rPr lang="uk-UA" dirty="0" smtClean="0"/>
              <a:t>інноваційних методів та прийомів навчання (тести, карточки завдання, технічні кросворди, ділові ігри, мозковий штурм, робота індивідуально-груповим методом , проблемні ситуації)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425316">
            <a:off x="3358199" y="1260714"/>
            <a:ext cx="304800" cy="46922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992790">
            <a:off x="3581063" y="1446015"/>
            <a:ext cx="304800" cy="218245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1206629">
            <a:off x="4414148" y="1532928"/>
            <a:ext cx="304800" cy="259148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811718">
            <a:off x="4668456" y="1263917"/>
            <a:ext cx="304800" cy="46922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Методи навчальної діяльності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447800"/>
            <a:ext cx="9144000" cy="1219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Робота індивідуально - групова.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Методи контролю і самоконтролю у навчанні дають можливість перевірити рівень засвоєння учнями знань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819400"/>
            <a:ext cx="9144000" cy="1219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Створення проблемної ситуації.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Перед учнем ставиться проблема, котру він може самостійно розв’язати при вже наявних навичках та знаннях.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191000"/>
            <a:ext cx="91440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Заохочення до експериментальної діяльності.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Стимулюється бажання учнів до проведення експериментів.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486400"/>
            <a:ext cx="914400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Повторення.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Повторення раніше вивченого та закріплення наявних знань, умінь ,навичок та вказується їх зв’язок з новими знаннями.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ОБГРУНТУВАННЯ  АКТУАЛЬНОСТІ ТА ПРАКТИЧНОЇ ЗНАЧИМОСТІ ПЕДАГОГІЧНОГО ДОСВІДУ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" y="1600200"/>
            <a:ext cx="8839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Майстер виробничого навчання повинен  планувати проведення уроку так, щоб поряд з методичним та організаційним супроводженням основної групи учнів забезпечити таке супроводження і тих учнів, які виконують роботи  підвищеної складності. Період навчання в майстернях найважливіший,бо майстер формує навчальні уміння, вивчає можливості кожного учня,  закладає базу для правильного і раціонального виконання окремих трудових прийомів, вчить основам майбутнього професіоналізму.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" y="3505200"/>
            <a:ext cx="883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До кожного уроку готується комплексно – методичне забезпечення для навчальної роботи двох рівнів ( на відміну від традиційного уроку, коли всі учні виконують однакове завдання).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400" y="4419600"/>
            <a:ext cx="883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Оскільки учні оволодівають в ліцеї професією  за обраним фахом, урокам виробничого навчання приділяється першочергова увага. Це широке і необхідне поле діяльності, яке дає необмежені можливості роботи з учнями в напрямі економічного виховання.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400" y="5562600"/>
            <a:ext cx="8763000" cy="1066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Сучасність вимагає від фахівців особливий якостей, що дозволять адаптуватися в нових соціально-економічних умовах, висока технологічна підготовка, вміння сприймати зміни і змінюватись самому.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" y="0"/>
          <a:ext cx="9144001" cy="6858000"/>
        </p:xfrm>
        <a:graphic>
          <a:graphicData uri="http://schemas.openxmlformats.org/presentationml/2006/ole">
            <p:oleObj spid="_x0000_s1026" name="Документ" r:id="rId3" imgW="6874649" imgH="94348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Взаємовідвідування уроків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1295401"/>
            <a:ext cx="2895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Особливе місце в роботі майстра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виробничого навчання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займає взаємовідвідування уроків виробничого навчання, що є школою обміну досвідом; практичних шляхів удосконалення проведення уроків виробничого навчання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Це обмін досвідом з методики проведення уроків виробничого навчання, використання міжпредметних зв’язків.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4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37160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604</Words>
  <PresentationFormat>Екран (4:3)</PresentationFormat>
  <Paragraphs>69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9" baseType="lpstr">
      <vt:lpstr>Office Theme</vt:lpstr>
      <vt:lpstr>Документ Microsoft Office Word</vt:lpstr>
      <vt:lpstr>Досвід  роботи  майстра виробничого навчання за професією  “  Токар, револьверник ”    </vt:lpstr>
      <vt:lpstr>Лисенко Андрій Іванович</vt:lpstr>
      <vt:lpstr>Слайд 3</vt:lpstr>
      <vt:lpstr>Слайд 4</vt:lpstr>
      <vt:lpstr>Слайд 5</vt:lpstr>
      <vt:lpstr>Методи навчальної діяльності</vt:lpstr>
      <vt:lpstr>ОБГРУНТУВАННЯ  АКТУАЛЬНОСТІ ТА ПРАКТИЧНОЇ ЗНАЧИМОСТІ ПЕДАГОГІЧНОГО ДОСВІДУ</vt:lpstr>
      <vt:lpstr> </vt:lpstr>
      <vt:lpstr> </vt:lpstr>
      <vt:lpstr>Слайд 10</vt:lpstr>
      <vt:lpstr> </vt:lpstr>
      <vt:lpstr> </vt:lpstr>
      <vt:lpstr> </vt:lpstr>
      <vt:lpstr>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192</cp:revision>
  <dcterms:created xsi:type="dcterms:W3CDTF">2011-06-09T16:12:10Z</dcterms:created>
  <dcterms:modified xsi:type="dcterms:W3CDTF">2014-03-24T06:50:15Z</dcterms:modified>
</cp:coreProperties>
</file>